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3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07F49-05EF-480A-9F65-89CB8344A8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BF0D0B8-B010-4575-9D3D-29682A24508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Gather intelligence via networking, LinkedIn, informational interviews</a:t>
          </a:r>
        </a:p>
      </dgm:t>
    </dgm:pt>
    <dgm:pt modelId="{62DB0D5E-811D-48DA-8049-EEDA8FAD7F1E}" type="parTrans" cxnId="{A2B77BA0-B61F-4549-BDCC-5B8727DF307B}">
      <dgm:prSet/>
      <dgm:spPr/>
      <dgm:t>
        <a:bodyPr/>
        <a:lstStyle/>
        <a:p>
          <a:endParaRPr lang="en-US"/>
        </a:p>
      </dgm:t>
    </dgm:pt>
    <dgm:pt modelId="{2B140860-E32F-4787-B8F5-F28E2ABA52D9}" type="sibTrans" cxnId="{A2B77BA0-B61F-4549-BDCC-5B8727DF307B}">
      <dgm:prSet/>
      <dgm:spPr/>
      <dgm:t>
        <a:bodyPr/>
        <a:lstStyle/>
        <a:p>
          <a:endParaRPr lang="en-US"/>
        </a:p>
      </dgm:t>
    </dgm:pt>
    <dgm:pt modelId="{2E068CD2-356B-4E7D-B6E7-525D480EF09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Put a face to a name via networking events/info sessions</a:t>
          </a:r>
        </a:p>
      </dgm:t>
    </dgm:pt>
    <dgm:pt modelId="{3F930C79-0491-42FD-8F80-DF63A4AE0421}" type="parTrans" cxnId="{EC7F0EF4-7074-4601-B90C-51F8B6A6A9DC}">
      <dgm:prSet/>
      <dgm:spPr/>
      <dgm:t>
        <a:bodyPr/>
        <a:lstStyle/>
        <a:p>
          <a:endParaRPr lang="en-US"/>
        </a:p>
      </dgm:t>
    </dgm:pt>
    <dgm:pt modelId="{564E5980-43B4-4A4E-B557-81C3190A3D4A}" type="sibTrans" cxnId="{EC7F0EF4-7074-4601-B90C-51F8B6A6A9DC}">
      <dgm:prSet/>
      <dgm:spPr/>
      <dgm:t>
        <a:bodyPr/>
        <a:lstStyle/>
        <a:p>
          <a:endParaRPr lang="en-US"/>
        </a:p>
      </dgm:t>
    </dgm:pt>
    <dgm:pt modelId="{B55A0B73-CCC6-4AF5-BF65-89D29269FE80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Enhance professionalism, have documents “in a row”</a:t>
          </a:r>
        </a:p>
      </dgm:t>
    </dgm:pt>
    <dgm:pt modelId="{BCA23768-0FF3-4B0E-A071-F64DB002B831}" type="parTrans" cxnId="{E3E7BC54-DCB0-4D49-85CC-6EAFD5A3E1D1}">
      <dgm:prSet/>
      <dgm:spPr/>
      <dgm:t>
        <a:bodyPr/>
        <a:lstStyle/>
        <a:p>
          <a:endParaRPr lang="en-US"/>
        </a:p>
      </dgm:t>
    </dgm:pt>
    <dgm:pt modelId="{676233D0-B9EC-413B-8B86-314CE2C6391F}" type="sibTrans" cxnId="{E3E7BC54-DCB0-4D49-85CC-6EAFD5A3E1D1}">
      <dgm:prSet/>
      <dgm:spPr/>
      <dgm:t>
        <a:bodyPr/>
        <a:lstStyle/>
        <a:p>
          <a:endParaRPr lang="en-US"/>
        </a:p>
      </dgm:t>
    </dgm:pt>
    <dgm:pt modelId="{0CC89739-73E4-4D42-9489-35F7FEA61D40}" type="pres">
      <dgm:prSet presAssocID="{26707F49-05EF-480A-9F65-89CB8344A853}" presName="CompostProcess" presStyleCnt="0">
        <dgm:presLayoutVars>
          <dgm:dir/>
          <dgm:resizeHandles val="exact"/>
        </dgm:presLayoutVars>
      </dgm:prSet>
      <dgm:spPr/>
    </dgm:pt>
    <dgm:pt modelId="{61049136-084C-4F92-891F-9BE565AF5287}" type="pres">
      <dgm:prSet presAssocID="{26707F49-05EF-480A-9F65-89CB8344A853}" presName="arrow" presStyleLbl="bgShp" presStyleIdx="0" presStyleCnt="1"/>
      <dgm:spPr/>
    </dgm:pt>
    <dgm:pt modelId="{9B37DC38-4CE8-4F21-A2E6-5D223F2EAD4C}" type="pres">
      <dgm:prSet presAssocID="{26707F49-05EF-480A-9F65-89CB8344A853}" presName="linearProcess" presStyleCnt="0"/>
      <dgm:spPr/>
    </dgm:pt>
    <dgm:pt modelId="{AFE7C6E3-63DF-42D9-BCA4-682714E8DECD}" type="pres">
      <dgm:prSet presAssocID="{7BF0D0B8-B010-4575-9D3D-29682A24508B}" presName="textNode" presStyleLbl="node1" presStyleIdx="0" presStyleCnt="3" custLinFactNeighborX="20603" custLinFactNeighborY="0">
        <dgm:presLayoutVars>
          <dgm:bulletEnabled val="1"/>
        </dgm:presLayoutVars>
      </dgm:prSet>
      <dgm:spPr/>
    </dgm:pt>
    <dgm:pt modelId="{07AA1E13-A0CF-43E9-BE83-F7DF75E6A954}" type="pres">
      <dgm:prSet presAssocID="{2B140860-E32F-4787-B8F5-F28E2ABA52D9}" presName="sibTrans" presStyleCnt="0"/>
      <dgm:spPr/>
    </dgm:pt>
    <dgm:pt modelId="{A55C9FF2-2358-45F9-AC34-1442100F8A56}" type="pres">
      <dgm:prSet presAssocID="{2E068CD2-356B-4E7D-B6E7-525D480EF098}" presName="textNode" presStyleLbl="node1" presStyleIdx="1" presStyleCnt="3">
        <dgm:presLayoutVars>
          <dgm:bulletEnabled val="1"/>
        </dgm:presLayoutVars>
      </dgm:prSet>
      <dgm:spPr/>
    </dgm:pt>
    <dgm:pt modelId="{6B3EA615-810F-46E4-949A-3BA6C6B38591}" type="pres">
      <dgm:prSet presAssocID="{564E5980-43B4-4A4E-B557-81C3190A3D4A}" presName="sibTrans" presStyleCnt="0"/>
      <dgm:spPr/>
    </dgm:pt>
    <dgm:pt modelId="{19821596-C0F5-45A5-AFCC-0A127006058A}" type="pres">
      <dgm:prSet presAssocID="{B55A0B73-CCC6-4AF5-BF65-89D29269FE8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C231821-DB55-4B1C-8B43-51DFB0C7D5E7}" type="presOf" srcId="{26707F49-05EF-480A-9F65-89CB8344A853}" destId="{0CC89739-73E4-4D42-9489-35F7FEA61D40}" srcOrd="0" destOrd="0" presId="urn:microsoft.com/office/officeart/2005/8/layout/hProcess9"/>
    <dgm:cxn modelId="{E3E7BC54-DCB0-4D49-85CC-6EAFD5A3E1D1}" srcId="{26707F49-05EF-480A-9F65-89CB8344A853}" destId="{B55A0B73-CCC6-4AF5-BF65-89D29269FE80}" srcOrd="2" destOrd="0" parTransId="{BCA23768-0FF3-4B0E-A071-F64DB002B831}" sibTransId="{676233D0-B9EC-413B-8B86-314CE2C6391F}"/>
    <dgm:cxn modelId="{450A3C75-6B5A-41A2-BE17-2DDB6A2F840D}" type="presOf" srcId="{B55A0B73-CCC6-4AF5-BF65-89D29269FE80}" destId="{19821596-C0F5-45A5-AFCC-0A127006058A}" srcOrd="0" destOrd="0" presId="urn:microsoft.com/office/officeart/2005/8/layout/hProcess9"/>
    <dgm:cxn modelId="{A2B77BA0-B61F-4549-BDCC-5B8727DF307B}" srcId="{26707F49-05EF-480A-9F65-89CB8344A853}" destId="{7BF0D0B8-B010-4575-9D3D-29682A24508B}" srcOrd="0" destOrd="0" parTransId="{62DB0D5E-811D-48DA-8049-EEDA8FAD7F1E}" sibTransId="{2B140860-E32F-4787-B8F5-F28E2ABA52D9}"/>
    <dgm:cxn modelId="{42A9A5A9-8513-4DD4-8E19-FDD3C3A8291B}" type="presOf" srcId="{7BF0D0B8-B010-4575-9D3D-29682A24508B}" destId="{AFE7C6E3-63DF-42D9-BCA4-682714E8DECD}" srcOrd="0" destOrd="0" presId="urn:microsoft.com/office/officeart/2005/8/layout/hProcess9"/>
    <dgm:cxn modelId="{C4509FC3-C603-4ED4-B1FF-4B037D408E16}" type="presOf" srcId="{2E068CD2-356B-4E7D-B6E7-525D480EF098}" destId="{A55C9FF2-2358-45F9-AC34-1442100F8A56}" srcOrd="0" destOrd="0" presId="urn:microsoft.com/office/officeart/2005/8/layout/hProcess9"/>
    <dgm:cxn modelId="{EC7F0EF4-7074-4601-B90C-51F8B6A6A9DC}" srcId="{26707F49-05EF-480A-9F65-89CB8344A853}" destId="{2E068CD2-356B-4E7D-B6E7-525D480EF098}" srcOrd="1" destOrd="0" parTransId="{3F930C79-0491-42FD-8F80-DF63A4AE0421}" sibTransId="{564E5980-43B4-4A4E-B557-81C3190A3D4A}"/>
    <dgm:cxn modelId="{708FC74D-EAD3-4D15-A6AB-A6F2A54A1C18}" type="presParOf" srcId="{0CC89739-73E4-4D42-9489-35F7FEA61D40}" destId="{61049136-084C-4F92-891F-9BE565AF5287}" srcOrd="0" destOrd="0" presId="urn:microsoft.com/office/officeart/2005/8/layout/hProcess9"/>
    <dgm:cxn modelId="{A75A20E7-6F6C-4687-BF15-813DD703F1FC}" type="presParOf" srcId="{0CC89739-73E4-4D42-9489-35F7FEA61D40}" destId="{9B37DC38-4CE8-4F21-A2E6-5D223F2EAD4C}" srcOrd="1" destOrd="0" presId="urn:microsoft.com/office/officeart/2005/8/layout/hProcess9"/>
    <dgm:cxn modelId="{20AB35C6-346A-4395-9DE0-1AF9D623759F}" type="presParOf" srcId="{9B37DC38-4CE8-4F21-A2E6-5D223F2EAD4C}" destId="{AFE7C6E3-63DF-42D9-BCA4-682714E8DECD}" srcOrd="0" destOrd="0" presId="urn:microsoft.com/office/officeart/2005/8/layout/hProcess9"/>
    <dgm:cxn modelId="{A763520A-5F18-42F9-8C20-52B5B9E2C175}" type="presParOf" srcId="{9B37DC38-4CE8-4F21-A2E6-5D223F2EAD4C}" destId="{07AA1E13-A0CF-43E9-BE83-F7DF75E6A954}" srcOrd="1" destOrd="0" presId="urn:microsoft.com/office/officeart/2005/8/layout/hProcess9"/>
    <dgm:cxn modelId="{12CA009E-5B86-43D7-8AE8-99DC1822F513}" type="presParOf" srcId="{9B37DC38-4CE8-4F21-A2E6-5D223F2EAD4C}" destId="{A55C9FF2-2358-45F9-AC34-1442100F8A56}" srcOrd="2" destOrd="0" presId="urn:microsoft.com/office/officeart/2005/8/layout/hProcess9"/>
    <dgm:cxn modelId="{591FFAB4-9907-4C06-B3BB-A43B37CF55CA}" type="presParOf" srcId="{9B37DC38-4CE8-4F21-A2E6-5D223F2EAD4C}" destId="{6B3EA615-810F-46E4-949A-3BA6C6B38591}" srcOrd="3" destOrd="0" presId="urn:microsoft.com/office/officeart/2005/8/layout/hProcess9"/>
    <dgm:cxn modelId="{37006B8B-C125-4737-A5A4-7B75DC9F7145}" type="presParOf" srcId="{9B37DC38-4CE8-4F21-A2E6-5D223F2EAD4C}" destId="{19821596-C0F5-45A5-AFCC-0A12700605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07F49-05EF-480A-9F65-89CB8344A8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BF0D0B8-B010-4575-9D3D-29682A24508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Apply, apply, apply</a:t>
          </a:r>
        </a:p>
      </dgm:t>
    </dgm:pt>
    <dgm:pt modelId="{62DB0D5E-811D-48DA-8049-EEDA8FAD7F1E}" type="parTrans" cxnId="{A2B77BA0-B61F-4549-BDCC-5B8727DF307B}">
      <dgm:prSet/>
      <dgm:spPr/>
      <dgm:t>
        <a:bodyPr/>
        <a:lstStyle/>
        <a:p>
          <a:endParaRPr lang="en-US"/>
        </a:p>
      </dgm:t>
    </dgm:pt>
    <dgm:pt modelId="{2B140860-E32F-4787-B8F5-F28E2ABA52D9}" type="sibTrans" cxnId="{A2B77BA0-B61F-4549-BDCC-5B8727DF307B}">
      <dgm:prSet/>
      <dgm:spPr/>
      <dgm:t>
        <a:bodyPr/>
        <a:lstStyle/>
        <a:p>
          <a:endParaRPr lang="en-US"/>
        </a:p>
      </dgm:t>
    </dgm:pt>
    <dgm:pt modelId="{2E068CD2-356B-4E7D-B6E7-525D480EF09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Repeat steps 1-3</a:t>
          </a:r>
        </a:p>
      </dgm:t>
    </dgm:pt>
    <dgm:pt modelId="{3F930C79-0491-42FD-8F80-DF63A4AE0421}" type="parTrans" cxnId="{EC7F0EF4-7074-4601-B90C-51F8B6A6A9DC}">
      <dgm:prSet/>
      <dgm:spPr/>
      <dgm:t>
        <a:bodyPr/>
        <a:lstStyle/>
        <a:p>
          <a:endParaRPr lang="en-US"/>
        </a:p>
      </dgm:t>
    </dgm:pt>
    <dgm:pt modelId="{564E5980-43B4-4A4E-B557-81C3190A3D4A}" type="sibTrans" cxnId="{EC7F0EF4-7074-4601-B90C-51F8B6A6A9DC}">
      <dgm:prSet/>
      <dgm:spPr/>
      <dgm:t>
        <a:bodyPr/>
        <a:lstStyle/>
        <a:p>
          <a:endParaRPr lang="en-US"/>
        </a:p>
      </dgm:t>
    </dgm:pt>
    <dgm:pt modelId="{B55A0B73-CCC6-4AF5-BF65-89D29269FE80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Interview 1, 2, 3, or 4 times, take assessments</a:t>
          </a:r>
        </a:p>
      </dgm:t>
    </dgm:pt>
    <dgm:pt modelId="{BCA23768-0FF3-4B0E-A071-F64DB002B831}" type="parTrans" cxnId="{E3E7BC54-DCB0-4D49-85CC-6EAFD5A3E1D1}">
      <dgm:prSet/>
      <dgm:spPr/>
      <dgm:t>
        <a:bodyPr/>
        <a:lstStyle/>
        <a:p>
          <a:endParaRPr lang="en-US"/>
        </a:p>
      </dgm:t>
    </dgm:pt>
    <dgm:pt modelId="{676233D0-B9EC-413B-8B86-314CE2C6391F}" type="sibTrans" cxnId="{E3E7BC54-DCB0-4D49-85CC-6EAFD5A3E1D1}">
      <dgm:prSet/>
      <dgm:spPr/>
      <dgm:t>
        <a:bodyPr/>
        <a:lstStyle/>
        <a:p>
          <a:endParaRPr lang="en-US"/>
        </a:p>
      </dgm:t>
    </dgm:pt>
    <dgm:pt modelId="{0CC89739-73E4-4D42-9489-35F7FEA61D40}" type="pres">
      <dgm:prSet presAssocID="{26707F49-05EF-480A-9F65-89CB8344A853}" presName="CompostProcess" presStyleCnt="0">
        <dgm:presLayoutVars>
          <dgm:dir/>
          <dgm:resizeHandles val="exact"/>
        </dgm:presLayoutVars>
      </dgm:prSet>
      <dgm:spPr/>
    </dgm:pt>
    <dgm:pt modelId="{61049136-084C-4F92-891F-9BE565AF5287}" type="pres">
      <dgm:prSet presAssocID="{26707F49-05EF-480A-9F65-89CB8344A853}" presName="arrow" presStyleLbl="bgShp" presStyleIdx="0" presStyleCnt="1" custLinFactNeighborX="15748" custLinFactNeighborY="-2250"/>
      <dgm:spPr/>
    </dgm:pt>
    <dgm:pt modelId="{9B37DC38-4CE8-4F21-A2E6-5D223F2EAD4C}" type="pres">
      <dgm:prSet presAssocID="{26707F49-05EF-480A-9F65-89CB8344A853}" presName="linearProcess" presStyleCnt="0"/>
      <dgm:spPr/>
    </dgm:pt>
    <dgm:pt modelId="{AFE7C6E3-63DF-42D9-BCA4-682714E8DECD}" type="pres">
      <dgm:prSet presAssocID="{7BF0D0B8-B010-4575-9D3D-29682A24508B}" presName="textNode" presStyleLbl="node1" presStyleIdx="0" presStyleCnt="3" custLinFactNeighborX="42621">
        <dgm:presLayoutVars>
          <dgm:bulletEnabled val="1"/>
        </dgm:presLayoutVars>
      </dgm:prSet>
      <dgm:spPr/>
    </dgm:pt>
    <dgm:pt modelId="{07AA1E13-A0CF-43E9-BE83-F7DF75E6A954}" type="pres">
      <dgm:prSet presAssocID="{2B140860-E32F-4787-B8F5-F28E2ABA52D9}" presName="sibTrans" presStyleCnt="0"/>
      <dgm:spPr/>
    </dgm:pt>
    <dgm:pt modelId="{A55C9FF2-2358-45F9-AC34-1442100F8A56}" type="pres">
      <dgm:prSet presAssocID="{2E068CD2-356B-4E7D-B6E7-525D480EF098}" presName="textNode" presStyleLbl="node1" presStyleIdx="1" presStyleCnt="3" custLinFactNeighborX="58590">
        <dgm:presLayoutVars>
          <dgm:bulletEnabled val="1"/>
        </dgm:presLayoutVars>
      </dgm:prSet>
      <dgm:spPr/>
    </dgm:pt>
    <dgm:pt modelId="{6B3EA615-810F-46E4-949A-3BA6C6B38591}" type="pres">
      <dgm:prSet presAssocID="{564E5980-43B4-4A4E-B557-81C3190A3D4A}" presName="sibTrans" presStyleCnt="0"/>
      <dgm:spPr/>
    </dgm:pt>
    <dgm:pt modelId="{19821596-C0F5-45A5-AFCC-0A127006058A}" type="pres">
      <dgm:prSet presAssocID="{B55A0B73-CCC6-4AF5-BF65-89D29269FE8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C231821-DB55-4B1C-8B43-51DFB0C7D5E7}" type="presOf" srcId="{26707F49-05EF-480A-9F65-89CB8344A853}" destId="{0CC89739-73E4-4D42-9489-35F7FEA61D40}" srcOrd="0" destOrd="0" presId="urn:microsoft.com/office/officeart/2005/8/layout/hProcess9"/>
    <dgm:cxn modelId="{E3E7BC54-DCB0-4D49-85CC-6EAFD5A3E1D1}" srcId="{26707F49-05EF-480A-9F65-89CB8344A853}" destId="{B55A0B73-CCC6-4AF5-BF65-89D29269FE80}" srcOrd="2" destOrd="0" parTransId="{BCA23768-0FF3-4B0E-A071-F64DB002B831}" sibTransId="{676233D0-B9EC-413B-8B86-314CE2C6391F}"/>
    <dgm:cxn modelId="{450A3C75-6B5A-41A2-BE17-2DDB6A2F840D}" type="presOf" srcId="{B55A0B73-CCC6-4AF5-BF65-89D29269FE80}" destId="{19821596-C0F5-45A5-AFCC-0A127006058A}" srcOrd="0" destOrd="0" presId="urn:microsoft.com/office/officeart/2005/8/layout/hProcess9"/>
    <dgm:cxn modelId="{A2B77BA0-B61F-4549-BDCC-5B8727DF307B}" srcId="{26707F49-05EF-480A-9F65-89CB8344A853}" destId="{7BF0D0B8-B010-4575-9D3D-29682A24508B}" srcOrd="0" destOrd="0" parTransId="{62DB0D5E-811D-48DA-8049-EEDA8FAD7F1E}" sibTransId="{2B140860-E32F-4787-B8F5-F28E2ABA52D9}"/>
    <dgm:cxn modelId="{42A9A5A9-8513-4DD4-8E19-FDD3C3A8291B}" type="presOf" srcId="{7BF0D0B8-B010-4575-9D3D-29682A24508B}" destId="{AFE7C6E3-63DF-42D9-BCA4-682714E8DECD}" srcOrd="0" destOrd="0" presId="urn:microsoft.com/office/officeart/2005/8/layout/hProcess9"/>
    <dgm:cxn modelId="{C4509FC3-C603-4ED4-B1FF-4B037D408E16}" type="presOf" srcId="{2E068CD2-356B-4E7D-B6E7-525D480EF098}" destId="{A55C9FF2-2358-45F9-AC34-1442100F8A56}" srcOrd="0" destOrd="0" presId="urn:microsoft.com/office/officeart/2005/8/layout/hProcess9"/>
    <dgm:cxn modelId="{EC7F0EF4-7074-4601-B90C-51F8B6A6A9DC}" srcId="{26707F49-05EF-480A-9F65-89CB8344A853}" destId="{2E068CD2-356B-4E7D-B6E7-525D480EF098}" srcOrd="1" destOrd="0" parTransId="{3F930C79-0491-42FD-8F80-DF63A4AE0421}" sibTransId="{564E5980-43B4-4A4E-B557-81C3190A3D4A}"/>
    <dgm:cxn modelId="{708FC74D-EAD3-4D15-A6AB-A6F2A54A1C18}" type="presParOf" srcId="{0CC89739-73E4-4D42-9489-35F7FEA61D40}" destId="{61049136-084C-4F92-891F-9BE565AF5287}" srcOrd="0" destOrd="0" presId="urn:microsoft.com/office/officeart/2005/8/layout/hProcess9"/>
    <dgm:cxn modelId="{A75A20E7-6F6C-4687-BF15-813DD703F1FC}" type="presParOf" srcId="{0CC89739-73E4-4D42-9489-35F7FEA61D40}" destId="{9B37DC38-4CE8-4F21-A2E6-5D223F2EAD4C}" srcOrd="1" destOrd="0" presId="urn:microsoft.com/office/officeart/2005/8/layout/hProcess9"/>
    <dgm:cxn modelId="{20AB35C6-346A-4395-9DE0-1AF9D623759F}" type="presParOf" srcId="{9B37DC38-4CE8-4F21-A2E6-5D223F2EAD4C}" destId="{AFE7C6E3-63DF-42D9-BCA4-682714E8DECD}" srcOrd="0" destOrd="0" presId="urn:microsoft.com/office/officeart/2005/8/layout/hProcess9"/>
    <dgm:cxn modelId="{A763520A-5F18-42F9-8C20-52B5B9E2C175}" type="presParOf" srcId="{9B37DC38-4CE8-4F21-A2E6-5D223F2EAD4C}" destId="{07AA1E13-A0CF-43E9-BE83-F7DF75E6A954}" srcOrd="1" destOrd="0" presId="urn:microsoft.com/office/officeart/2005/8/layout/hProcess9"/>
    <dgm:cxn modelId="{12CA009E-5B86-43D7-8AE8-99DC1822F513}" type="presParOf" srcId="{9B37DC38-4CE8-4F21-A2E6-5D223F2EAD4C}" destId="{A55C9FF2-2358-45F9-AC34-1442100F8A56}" srcOrd="2" destOrd="0" presId="urn:microsoft.com/office/officeart/2005/8/layout/hProcess9"/>
    <dgm:cxn modelId="{591FFAB4-9907-4C06-B3BB-A43B37CF55CA}" type="presParOf" srcId="{9B37DC38-4CE8-4F21-A2E6-5D223F2EAD4C}" destId="{6B3EA615-810F-46E4-949A-3BA6C6B38591}" srcOrd="3" destOrd="0" presId="urn:microsoft.com/office/officeart/2005/8/layout/hProcess9"/>
    <dgm:cxn modelId="{37006B8B-C125-4737-A5A4-7B75DC9F7145}" type="presParOf" srcId="{9B37DC38-4CE8-4F21-A2E6-5D223F2EAD4C}" destId="{19821596-C0F5-45A5-AFCC-0A12700605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49136-084C-4F92-891F-9BE565AF5287}">
      <dsp:nvSpPr>
        <dsp:cNvPr id="0" name=""/>
        <dsp:cNvSpPr/>
      </dsp:nvSpPr>
      <dsp:spPr>
        <a:xfrm>
          <a:off x="377806" y="0"/>
          <a:ext cx="4281802" cy="32028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7C6E3-63DF-42D9-BCA4-682714E8DECD}">
      <dsp:nvSpPr>
        <dsp:cNvPr id="0" name=""/>
        <dsp:cNvSpPr/>
      </dsp:nvSpPr>
      <dsp:spPr>
        <a:xfrm>
          <a:off x="22134" y="960854"/>
          <a:ext cx="1621417" cy="1281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Gather intelligence via networking, LinkedIn, informational interviews</a:t>
          </a:r>
        </a:p>
      </dsp:txBody>
      <dsp:txXfrm>
        <a:off x="84674" y="1023394"/>
        <a:ext cx="1496337" cy="1156060"/>
      </dsp:txXfrm>
    </dsp:sp>
    <dsp:sp modelId="{A55C9FF2-2358-45F9-AC34-1442100F8A56}">
      <dsp:nvSpPr>
        <dsp:cNvPr id="0" name=""/>
        <dsp:cNvSpPr/>
      </dsp:nvSpPr>
      <dsp:spPr>
        <a:xfrm>
          <a:off x="1707998" y="960854"/>
          <a:ext cx="1621417" cy="1281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Put a face to a name via networking events/info sessions</a:t>
          </a:r>
        </a:p>
      </dsp:txBody>
      <dsp:txXfrm>
        <a:off x="1770538" y="1023394"/>
        <a:ext cx="1496337" cy="1156060"/>
      </dsp:txXfrm>
    </dsp:sp>
    <dsp:sp modelId="{19821596-C0F5-45A5-AFCC-0A127006058A}">
      <dsp:nvSpPr>
        <dsp:cNvPr id="0" name=""/>
        <dsp:cNvSpPr/>
      </dsp:nvSpPr>
      <dsp:spPr>
        <a:xfrm>
          <a:off x="3410585" y="960854"/>
          <a:ext cx="1621417" cy="1281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Enhance professionalism, have documents “in a row”</a:t>
          </a:r>
        </a:p>
      </dsp:txBody>
      <dsp:txXfrm>
        <a:off x="3473125" y="1023394"/>
        <a:ext cx="1496337" cy="1156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49136-084C-4F92-891F-9BE565AF5287}">
      <dsp:nvSpPr>
        <dsp:cNvPr id="0" name=""/>
        <dsp:cNvSpPr/>
      </dsp:nvSpPr>
      <dsp:spPr>
        <a:xfrm>
          <a:off x="782901" y="0"/>
          <a:ext cx="4436441" cy="34159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7C6E3-63DF-42D9-BCA4-682714E8DECD}">
      <dsp:nvSpPr>
        <dsp:cNvPr id="0" name=""/>
        <dsp:cNvSpPr/>
      </dsp:nvSpPr>
      <dsp:spPr>
        <a:xfrm>
          <a:off x="212710" y="1024773"/>
          <a:ext cx="1565802" cy="136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Apply, apply, apply</a:t>
          </a:r>
        </a:p>
      </dsp:txBody>
      <dsp:txXfrm>
        <a:off x="279410" y="1091473"/>
        <a:ext cx="1432402" cy="1232964"/>
      </dsp:txXfrm>
    </dsp:sp>
    <dsp:sp modelId="{A55C9FF2-2358-45F9-AC34-1442100F8A56}">
      <dsp:nvSpPr>
        <dsp:cNvPr id="0" name=""/>
        <dsp:cNvSpPr/>
      </dsp:nvSpPr>
      <dsp:spPr>
        <a:xfrm>
          <a:off x="1876044" y="1024773"/>
          <a:ext cx="1565802" cy="136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Repeat steps 1-3</a:t>
          </a:r>
        </a:p>
      </dsp:txBody>
      <dsp:txXfrm>
        <a:off x="1942744" y="1091473"/>
        <a:ext cx="1432402" cy="1232964"/>
      </dsp:txXfrm>
    </dsp:sp>
    <dsp:sp modelId="{19821596-C0F5-45A5-AFCC-0A127006058A}">
      <dsp:nvSpPr>
        <dsp:cNvPr id="0" name=""/>
        <dsp:cNvSpPr/>
      </dsp:nvSpPr>
      <dsp:spPr>
        <a:xfrm>
          <a:off x="3476673" y="1024773"/>
          <a:ext cx="1565802" cy="136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bg1"/>
              </a:solidFill>
            </a:rPr>
            <a:t>Interview 1, 2, 3, or 4 times, take assessments</a:t>
          </a:r>
        </a:p>
      </dsp:txBody>
      <dsp:txXfrm>
        <a:off x="3543373" y="1091473"/>
        <a:ext cx="1432402" cy="1232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06E1A-E125-4715-AEF1-A1692194925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D5949-05BB-45C7-AA05-6CA42D2FB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6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BE989-76B8-4F13-9267-01FDA45C437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6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0E7D2-5D1F-4652-A785-C4A4CF2F1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C53C7-06A0-4CBE-AEE0-42E03CF52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B5895-E161-47B5-A03E-618ACC28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C47F-636A-4069-83FD-A130E2A3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12FF7-35EF-46AC-A86C-8299D36F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4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6253-B897-414B-992D-8E8E97B8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6CFA5-995B-4DBA-B7CA-7456CADA8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9E9E0-FFFD-4AE1-A888-500C0807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6A8BF-A688-4539-A57B-498904F7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B8305-D7D1-4D63-A11D-0FB81C7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5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FE294E-0148-42E9-A9A6-E3F449C25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C8D24-80CB-4414-A405-7ECFC4F2D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C3E8-82E9-434C-A99B-F3ED5ED46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16E5B-C41A-4589-A27B-276498D9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FA4B8-42ED-46F7-890E-ADA6A0E2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1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130C-EB9A-4E50-AA61-B41D9025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428A-68D9-4ADA-821D-F94AF3617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836D8-A344-4858-A72C-7E547C1FA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609D4-BC94-45D2-B9FB-09F01C11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7EFF0-B6D0-4B54-A12B-BF3817F8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8EC9-3B25-4C46-ABA9-38D22AA1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26CA3-7DFE-4A22-A9F4-1D206305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C5FE2-BF9B-4A23-8681-7C3328D6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0CA68-7105-41BF-9C57-FCBC3D77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B88F9-B3AF-4D92-925B-E9A460CF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1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8667-BEF5-449B-8ECB-3542C1DA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8F25A-5225-490B-ACAA-AEEC399CD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B4563-886B-4490-AA9B-403AEEA50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2AE86-6EDC-4BE0-83DF-D44FF13D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794B8-41E3-435D-AD26-24E711C2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6B772-CB26-4CBB-9636-B3564769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7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0308-11B9-43CC-B942-45103447F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D554E-6C85-49C5-80E9-B41DB87AA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1B8EA-2130-4495-9CA9-89125B316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D027AD-CB0B-4413-91FB-83A89C52C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C5198-EA77-4643-B33B-8BA9C3189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7D0EDA-B28D-4ECC-A37B-75A429E3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BCEC89-C52F-490F-A5B0-69AF4269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C352DA-031F-479D-98FA-797C3262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7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3D14-601C-4A6E-8546-89CE7680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FDB009-0885-4D60-A19B-D1FFB6B5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6E50F-69AD-400C-9F28-6D65E886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1F50-22B2-40D4-AAA3-109C86E1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71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288CB-4AD8-4D68-BD56-9F7356E0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B7111-B9AE-4446-BC62-E79316C2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C9447-FE58-4241-A039-BBF6C497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07CB-5437-4423-BED9-DF71D48A5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A1517-E6B2-4CDF-9677-A096538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823D1-AF06-466E-AA9C-8F6B5A4FE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B8391-6B44-4AF7-99DA-219E585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55D61-A51B-41BA-B4E2-CAB825AF7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76877-290A-4D82-BA48-3C9ECC7C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EE7A-22E6-41D3-9ADC-7CED42A8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AFA68C-09AF-4EB2-B929-DF8682F3B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5443F-95CE-4710-8167-05E3365E0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CB12D-D1C8-4449-8265-35BDED9B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BE065-C1EB-4369-BA92-E4FB01F9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45EBB-26AC-45A1-AB9B-009338096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467736-39B6-4C25-B4D4-DDCE8B77D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1FAFB-D28C-4C86-83C0-A250348BB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75E48-955E-482D-A1C8-1AA776E43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0126-55B0-4199-A0E3-C15872C6AF4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1DAD1-C726-4785-81CF-821D1ADBC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71D10-3712-49B1-BDE6-E9BCC5886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CE5AD-27BE-4E27-B9D9-9FC85B98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6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connections.smeal.psu.edu/channels/international-students/" TargetMode="External"/><Relationship Id="rId2" Type="http://schemas.openxmlformats.org/officeDocument/2006/relationships/hyperlink" Target="https://careerconnections.smeal.psu.edu/resources/the-internship-job-search-proces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reerconnections.smeal.psu.edu/resources/resumes/" TargetMode="External"/><Relationship Id="rId4" Type="http://schemas.openxmlformats.org/officeDocument/2006/relationships/hyperlink" Target="https://careerconnections.smeal.psu.edu/resources/linkedin-resources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019A5E-56D4-4EC0-A282-4D85ABED9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US" sz="8000" dirty="0">
                <a:solidFill>
                  <a:srgbClr val="FFFFFF"/>
                </a:solidFill>
              </a:rPr>
              <a:t>“Flash Mentoring” Training with Smeal Alumni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D709D-47C1-4C26-8099-4DCA15645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73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9BB99-428A-4CE2-9F04-AEF4E6E5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Agenda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D5BEF-42CF-4E83-9512-4486BEAF3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Assessment Questions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Resume Review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Resource Sharing/Web Overview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Nittany Lion Careers and Other Job Posting Sites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Summer Prep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Planning for Fall and the Importance of “Being a Face”</a:t>
            </a:r>
          </a:p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64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664334-95B8-4605-B2C0-C78B1559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rgbClr val="FFFFFF"/>
                </a:solidFill>
              </a:rPr>
              <a:t>Assessment Questions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66E1C-598F-420F-ABF3-8A9CB8CAB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What leadership skills have you been building on campus and how have you been building them?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What professional development and networking opportunities have you participated in during your time at Penn State, even if virtual?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What are your goals for an internship? Do you have companies or particular functions in mind?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65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7DB860-F6B5-4A01-997C-83711310E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Resume Review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796D-F5A7-4982-ADB7-3BD325EC8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Focus on format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1 page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Consistently formatted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Consult on “power”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Provide high level feedback on bullets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What, how, why?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Use of strong action verbs</a:t>
            </a:r>
          </a:p>
          <a:p>
            <a:pPr marL="457200" lvl="1" indent="0">
              <a:buNone/>
            </a:pPr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9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3BBA-596F-4CE2-92F6-0B725281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 Review</a:t>
            </a:r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444EB09-C9ED-486E-8813-C2D34C370C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49" y="1426130"/>
            <a:ext cx="7186027" cy="4351338"/>
          </a:xfrm>
        </p:spPr>
      </p:pic>
    </p:spTree>
    <p:extLst>
      <p:ext uri="{BB962C8B-B14F-4D97-AF65-F5344CB8AC3E}">
        <p14:creationId xmlns:p14="http://schemas.microsoft.com/office/powerpoint/2010/main" val="57774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DC117-511D-4341-9B49-5C7292B0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800">
                <a:solidFill>
                  <a:srgbClr val="FFFFFF"/>
                </a:solidFill>
              </a:rPr>
              <a:t>Resources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AE0CA-7074-4590-A776-3783271CA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hlinkClick r:id="rId2"/>
              </a:rPr>
              <a:t>https://careerconnections.smeal.psu.edu/resources/the-internship-job-search-process/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hlinkClick r:id="rId3"/>
              </a:rPr>
              <a:t>https://careerconnections.smeal.psu.edu/channels/international-students/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hlinkClick r:id="rId4"/>
              </a:rPr>
              <a:t>https://careerconnections.smeal.psu.edu/resources/linkedin-resources/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hlinkClick r:id="rId5"/>
              </a:rPr>
              <a:t>https://careerconnections.smeal.psu.edu/resources/resumes/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86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3A730-FCA0-4BC7-AC80-FDBB5046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Summer Prep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BAC2B-6E51-41B3-9C8D-5A2A92384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Edit Resume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Get familiar with job search boards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Prepare pitch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Focus on Building Networks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LinkedIn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Lion LINK</a:t>
            </a:r>
          </a:p>
          <a:p>
            <a:pPr lvl="1"/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Consider Mentoring program for fall</a:t>
            </a:r>
          </a:p>
          <a:p>
            <a:pPr marL="457200" lvl="1" indent="0">
              <a:buNone/>
            </a:pPr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91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Two Buildings" title="Two Buildings">
            <a:extLst>
              <a:ext uri="{FF2B5EF4-FFF2-40B4-BE49-F238E27FC236}">
                <a16:creationId xmlns:a16="http://schemas.microsoft.com/office/drawing/2014/main" id="{9EF82849-1FFF-4EE2-B6A4-C19B8A08306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9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0321" y="1518093"/>
            <a:ext cx="6172200" cy="4873625"/>
          </a:xfr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F4DEF66-4ED1-4F81-8F2B-E775831C43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1826572"/>
              </p:ext>
            </p:extLst>
          </p:nvPr>
        </p:nvGraphicFramePr>
        <p:xfrm>
          <a:off x="0" y="2041864"/>
          <a:ext cx="5037415" cy="3202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E3BC476-D282-41DE-94D0-E22217BDD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6238788"/>
              </p:ext>
            </p:extLst>
          </p:nvPr>
        </p:nvGraphicFramePr>
        <p:xfrm>
          <a:off x="4935984" y="1941013"/>
          <a:ext cx="5219343" cy="3415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F3881C-8EB9-4219-904F-B036BA599F9B}"/>
              </a:ext>
            </a:extLst>
          </p:cNvPr>
          <p:cNvSpPr txBox="1"/>
          <p:nvPr/>
        </p:nvSpPr>
        <p:spPr>
          <a:xfrm>
            <a:off x="98117" y="294508"/>
            <a:ext cx="63868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Play the Game: You’re being “watched” in an Applicant Tracking System!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6AF532-2B6A-4BD0-ADA5-D6DF49BBCA76}"/>
              </a:ext>
            </a:extLst>
          </p:cNvPr>
          <p:cNvGrpSpPr/>
          <p:nvPr/>
        </p:nvGrpSpPr>
        <p:grpSpPr>
          <a:xfrm>
            <a:off x="9642104" y="4457622"/>
            <a:ext cx="1948028" cy="1574184"/>
            <a:chOff x="2849428" y="658477"/>
            <a:chExt cx="1948028" cy="1574184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E8F7B5B-6B48-4215-B6F5-A0A9ECF5C978}"/>
                </a:ext>
              </a:extLst>
            </p:cNvPr>
            <p:cNvSpPr/>
            <p:nvPr/>
          </p:nvSpPr>
          <p:spPr>
            <a:xfrm>
              <a:off x="2849428" y="658477"/>
              <a:ext cx="1948028" cy="157418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: Rounded Corners 4">
              <a:extLst>
                <a:ext uri="{FF2B5EF4-FFF2-40B4-BE49-F238E27FC236}">
                  <a16:creationId xmlns:a16="http://schemas.microsoft.com/office/drawing/2014/main" id="{7FB50513-7027-4459-95C1-EC3DB8260DE9}"/>
                </a:ext>
              </a:extLst>
            </p:cNvPr>
            <p:cNvSpPr txBox="1"/>
            <p:nvPr/>
          </p:nvSpPr>
          <p:spPr>
            <a:xfrm>
              <a:off x="2950859" y="716094"/>
              <a:ext cx="1794338" cy="14204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kern="1200" dirty="0">
                  <a:solidFill>
                    <a:schemeClr val="bg1"/>
                  </a:solidFill>
                </a:rPr>
                <a:t>FINALLY! </a:t>
              </a:r>
              <a:r>
                <a:rPr lang="en-US" sz="1700" dirty="0">
                  <a:solidFill>
                    <a:schemeClr val="bg1"/>
                  </a:solidFill>
                </a:rPr>
                <a:t>Negotiate and make a decision!</a:t>
              </a:r>
              <a:endParaRPr lang="en-US" sz="17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3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eee602-8077-40f4-ab0d-97590676f394" xsi:nil="true"/>
    <lcf76f155ced4ddcb4097134ff3c332f xmlns="580b00bc-57e3-44ce-8a99-32defb84367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7079F2732254498E8EDAD5071BA24" ma:contentTypeVersion="15" ma:contentTypeDescription="Create a new document." ma:contentTypeScope="" ma:versionID="b694fa30e8e9eace8bd8be72726a8f5c">
  <xsd:schema xmlns:xsd="http://www.w3.org/2001/XMLSchema" xmlns:xs="http://www.w3.org/2001/XMLSchema" xmlns:p="http://schemas.microsoft.com/office/2006/metadata/properties" xmlns:ns2="580b00bc-57e3-44ce-8a99-32defb843673" xmlns:ns3="8beee602-8077-40f4-ab0d-97590676f394" targetNamespace="http://schemas.microsoft.com/office/2006/metadata/properties" ma:root="true" ma:fieldsID="0b6e3168a6272ca1c4c0243971f6ba1e" ns2:_="" ns3:_="">
    <xsd:import namespace="580b00bc-57e3-44ce-8a99-32defb843673"/>
    <xsd:import namespace="8beee602-8077-40f4-ab0d-97590676f3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b00bc-57e3-44ce-8a99-32defb8436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ee602-8077-40f4-ab0d-97590676f3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104bd65-9afa-4fe0-95b6-62e408b2310f}" ma:internalName="TaxCatchAll" ma:showField="CatchAllData" ma:web="8beee602-8077-40f4-ab0d-97590676f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565941-04AF-44BB-AB5E-91400AB77C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D6921A-BF89-455C-A4C2-340F2CD4CE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34895B-F9F2-4D2E-8FA6-B51751BBFDBC}"/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288</Words>
  <Application>Microsoft Office PowerPoint</Application>
  <PresentationFormat>Widescreen</PresentationFormat>
  <Paragraphs>43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“Flash Mentoring” Training with Smeal Alumni</vt:lpstr>
      <vt:lpstr>Agenda</vt:lpstr>
      <vt:lpstr>Assessment Questions</vt:lpstr>
      <vt:lpstr>Resume Review</vt:lpstr>
      <vt:lpstr>Resume Review</vt:lpstr>
      <vt:lpstr>Resources</vt:lpstr>
      <vt:lpstr>Summer Prep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Year “At Risk” Training with Smeal Alumni</dc:title>
  <dc:creator>Ashley</dc:creator>
  <cp:lastModifiedBy>Crispell, Jennifer Marie</cp:lastModifiedBy>
  <cp:revision>4</cp:revision>
  <dcterms:created xsi:type="dcterms:W3CDTF">2021-11-08T13:32:11Z</dcterms:created>
  <dcterms:modified xsi:type="dcterms:W3CDTF">2023-02-21T16:17:56Z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0x0101003457079F2732254498E8EDAD5071BA24</vt:lpwstr>
  </property>
</Properties>
</file>